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0" r:id="rId6"/>
    <p:sldId id="262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3838" autoAdjust="0"/>
  </p:normalViewPr>
  <p:slideViewPr>
    <p:cSldViewPr>
      <p:cViewPr varScale="1">
        <p:scale>
          <a:sx n="68" d="100"/>
          <a:sy n="68" d="100"/>
        </p:scale>
        <p:origin x="-1428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AD58A49-D4AA-4146-91D9-440F3EB2C58D}" type="datetimeFigureOut">
              <a:rPr lang="en-US" smtClean="0"/>
              <a:pPr/>
              <a:t>9/30/2012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14DC010-D87B-4152-9D64-CDC086449BC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4DC010-D87B-4152-9D64-CDC086449BC9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Rounded Rectangle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60198-8FC7-48F1-9DE0-3538D1D7D85C}" type="datetimeFigureOut">
              <a:rPr lang="en-US" smtClean="0"/>
              <a:pPr/>
              <a:t>9/30/2012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53B830B6-B6C0-43E7-9472-20DD47ACBF5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60198-8FC7-48F1-9DE0-3538D1D7D85C}" type="datetimeFigureOut">
              <a:rPr lang="en-US" smtClean="0"/>
              <a:pPr/>
              <a:t>9/30/2012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B830B6-B6C0-43E7-9472-20DD47ACBF5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60198-8FC7-48F1-9DE0-3538D1D7D85C}" type="datetimeFigureOut">
              <a:rPr lang="en-US" smtClean="0"/>
              <a:pPr/>
              <a:t>9/30/2012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B830B6-B6C0-43E7-9472-20DD47ACBF5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60198-8FC7-48F1-9DE0-3538D1D7D85C}" type="datetimeFigureOut">
              <a:rPr lang="en-US" smtClean="0"/>
              <a:pPr/>
              <a:t>9/30/2012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B830B6-B6C0-43E7-9472-20DD47ACBF5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Rounded Rectangle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60198-8FC7-48F1-9DE0-3538D1D7D85C}" type="datetimeFigureOut">
              <a:rPr lang="en-US" smtClean="0"/>
              <a:pPr/>
              <a:t>9/30/2012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53B830B6-B6C0-43E7-9472-20DD47ACBF5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60198-8FC7-48F1-9DE0-3538D1D7D85C}" type="datetimeFigureOut">
              <a:rPr lang="en-US" smtClean="0"/>
              <a:pPr/>
              <a:t>9/30/2012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B830B6-B6C0-43E7-9472-20DD47ACBF5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60198-8FC7-48F1-9DE0-3538D1D7D85C}" type="datetimeFigureOut">
              <a:rPr lang="en-US" smtClean="0"/>
              <a:pPr/>
              <a:t>9/30/2012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B830B6-B6C0-43E7-9472-20DD47ACBF5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60198-8FC7-48F1-9DE0-3538D1D7D85C}" type="datetimeFigureOut">
              <a:rPr lang="en-US" smtClean="0"/>
              <a:pPr/>
              <a:t>9/30/2012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B830B6-B6C0-43E7-9472-20DD47ACBF5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60198-8FC7-48F1-9DE0-3538D1D7D85C}" type="datetimeFigureOut">
              <a:rPr lang="en-US" smtClean="0"/>
              <a:pPr/>
              <a:t>9/30/2012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B830B6-B6C0-43E7-9472-20DD47ACBF5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60198-8FC7-48F1-9DE0-3538D1D7D85C}" type="datetimeFigureOut">
              <a:rPr lang="en-US" smtClean="0"/>
              <a:pPr/>
              <a:t>9/30/2012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B830B6-B6C0-43E7-9472-20DD47ACBF5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60198-8FC7-48F1-9DE0-3538D1D7D85C}" type="datetimeFigureOut">
              <a:rPr lang="en-US" smtClean="0"/>
              <a:pPr/>
              <a:t>9/30/2012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53B830B6-B6C0-43E7-9472-20DD47ACBF5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69160198-8FC7-48F1-9DE0-3538D1D7D85C}" type="datetimeFigureOut">
              <a:rPr lang="en-US" smtClean="0"/>
              <a:pPr/>
              <a:t>9/30/2012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53B830B6-B6C0-43E7-9472-20DD47ACBF5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hyperlink" Target="http://3.bp.blogspot.com/_gsJvZbFz3fE/SI05ajYpc2I/AAAAAAAAAFA/xBJ6vXk9_Zs/s320/marinduque+disaster+-+fish.jpg" TargetMode="External"/><Relationship Id="rId3" Type="http://schemas.openxmlformats.org/officeDocument/2006/relationships/hyperlink" Target="http://www.psdgraphics.com/file/blue-umbrella-icon.jpg" TargetMode="External"/><Relationship Id="rId7" Type="http://schemas.openxmlformats.org/officeDocument/2006/relationships/hyperlink" Target="http://www.clker.com/cliparts/1/7/8/b/1194986119986354320another_apple_01.svg.hi.png" TargetMode="External"/><Relationship Id="rId2" Type="http://schemas.openxmlformats.org/officeDocument/2006/relationships/hyperlink" Target="http://freeimagesarchive.com/search.htm?search_keywords=orange" TargetMode="External"/><Relationship Id="rId1" Type="http://schemas.openxmlformats.org/officeDocument/2006/relationships/slideLayout" Target="../slideLayouts/slideLayout6.xml"/><Relationship Id="rId6" Type="http://schemas.openxmlformats.org/officeDocument/2006/relationships/hyperlink" Target="http://guysandgoodhealth.files.wordpress.com/2012/04/draw-an-apple-01.jpg" TargetMode="External"/><Relationship Id="rId5" Type="http://schemas.openxmlformats.org/officeDocument/2006/relationships/hyperlink" Target="http://suvens.com/wp-content/uploads/2012/06/egg-white.jpeg" TargetMode="External"/><Relationship Id="rId10" Type="http://schemas.openxmlformats.org/officeDocument/2006/relationships/hyperlink" Target="http://bulatlat.com/main/uploads/2009/06/27/9-21%20Nordis-mining.jpg" TargetMode="External"/><Relationship Id="rId4" Type="http://schemas.openxmlformats.org/officeDocument/2006/relationships/hyperlink" Target="http://lauralavigne.com/wp-content/uploads/2011/07/ice-cream-cone1.jpg" TargetMode="External"/><Relationship Id="rId9" Type="http://schemas.openxmlformats.org/officeDocument/2006/relationships/hyperlink" Target="http://images.travelpod.com/tw_slides/ta00/9cd/c60/effects-of-mining-in-the-cordillera-rancagua.jpg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524000"/>
            <a:ext cx="8229600" cy="1470025"/>
          </a:xfrm>
        </p:spPr>
        <p:txBody>
          <a:bodyPr>
            <a:noAutofit/>
          </a:bodyPr>
          <a:lstStyle/>
          <a:p>
            <a:r>
              <a:rPr sz="9600" smtClean="0">
                <a:latin typeface="Aharoni" pitchFamily="2" charset="-79"/>
                <a:cs typeface="Aharoni" pitchFamily="2" charset="-79"/>
              </a:rPr>
              <a:t>LANGUAGE</a:t>
            </a:r>
            <a:endParaRPr lang="en-US" sz="9600" dirty="0">
              <a:latin typeface="Aharoni" pitchFamily="2" charset="-79"/>
              <a:cs typeface="Aharoni" pitchFamily="2" charset="-79"/>
            </a:endParaRP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0"/>
            <a:ext cx="7772400" cy="838200"/>
          </a:xfrm>
        </p:spPr>
        <p:txBody>
          <a:bodyPr>
            <a:normAutofit/>
          </a:bodyPr>
          <a:lstStyle/>
          <a:p>
            <a:r>
              <a:rPr lang="en-US" dirty="0" smtClean="0"/>
              <a:t>ENACTIVE (preschool)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914400" y="838200"/>
            <a:ext cx="12954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u="sng" dirty="0" err="1" smtClean="0">
                <a:latin typeface="Aharoni" pitchFamily="2" charset="-79"/>
                <a:cs typeface="Aharoni" pitchFamily="2" charset="-79"/>
              </a:rPr>
              <a:t>Aa</a:t>
            </a:r>
            <a:endParaRPr lang="en-US" sz="2800" u="sng" dirty="0" smtClean="0">
              <a:latin typeface="Aharoni" pitchFamily="2" charset="-79"/>
              <a:cs typeface="Aharoni" pitchFamily="2" charset="-79"/>
            </a:endParaRPr>
          </a:p>
          <a:p>
            <a:pPr algn="ctr"/>
            <a:r>
              <a:rPr lang="en-US" sz="2800" dirty="0" smtClean="0">
                <a:latin typeface="Aharoni" pitchFamily="2" charset="-79"/>
                <a:cs typeface="Aharoni" pitchFamily="2" charset="-79"/>
              </a:rPr>
              <a:t>apple</a:t>
            </a:r>
            <a:endParaRPr lang="en-US" sz="2800" dirty="0">
              <a:latin typeface="Aharoni" pitchFamily="2" charset="-79"/>
              <a:cs typeface="Aharoni" pitchFamily="2" charset="-79"/>
            </a:endParaRPr>
          </a:p>
        </p:txBody>
      </p:sp>
      <p:pic>
        <p:nvPicPr>
          <p:cNvPr id="5" name="Picture 4" descr="7_orang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981200" y="4419600"/>
            <a:ext cx="1905000" cy="2058629"/>
          </a:xfrm>
          <a:prstGeom prst="rect">
            <a:avLst/>
          </a:prstGeom>
        </p:spPr>
      </p:pic>
      <p:pic>
        <p:nvPicPr>
          <p:cNvPr id="6" name="Picture 5" descr="blue-umbrella-icon.jpg"/>
          <p:cNvPicPr>
            <a:picLocks noChangeAspect="1"/>
          </p:cNvPicPr>
          <p:nvPr/>
        </p:nvPicPr>
        <p:blipFill>
          <a:blip r:embed="rId3" cstate="print"/>
          <a:srcRect l="16250" t="7813" r="17083" b="8854"/>
          <a:stretch>
            <a:fillRect/>
          </a:stretch>
        </p:blipFill>
        <p:spPr>
          <a:xfrm>
            <a:off x="6477000" y="4267200"/>
            <a:ext cx="2209800" cy="2209800"/>
          </a:xfrm>
          <a:prstGeom prst="rect">
            <a:avLst/>
          </a:prstGeom>
        </p:spPr>
      </p:pic>
      <p:pic>
        <p:nvPicPr>
          <p:cNvPr id="7" name="Picture 6" descr="draw-an-apple-0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62000" y="1752600"/>
            <a:ext cx="1854200" cy="2225040"/>
          </a:xfrm>
          <a:prstGeom prst="rect">
            <a:avLst/>
          </a:prstGeom>
        </p:spPr>
      </p:pic>
      <p:pic>
        <p:nvPicPr>
          <p:cNvPr id="8" name="Picture 7" descr="egg-white.jpe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581400" y="2133600"/>
            <a:ext cx="1868755" cy="2008632"/>
          </a:xfrm>
          <a:prstGeom prst="rect">
            <a:avLst/>
          </a:prstGeom>
        </p:spPr>
      </p:pic>
      <p:pic>
        <p:nvPicPr>
          <p:cNvPr id="9" name="Picture 8" descr="ice-cream-cone1.jpg"/>
          <p:cNvPicPr>
            <a:picLocks noChangeAspect="1"/>
          </p:cNvPicPr>
          <p:nvPr/>
        </p:nvPicPr>
        <p:blipFill>
          <a:blip r:embed="rId6" cstate="print"/>
          <a:srcRect l="22118" r="26600"/>
          <a:stretch>
            <a:fillRect/>
          </a:stretch>
        </p:blipFill>
        <p:spPr>
          <a:xfrm>
            <a:off x="6400800" y="1828800"/>
            <a:ext cx="1211385" cy="236220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3810000" y="914400"/>
            <a:ext cx="12954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u="sng" dirty="0" err="1" smtClean="0">
                <a:latin typeface="Aharoni" pitchFamily="2" charset="-79"/>
                <a:cs typeface="Aharoni" pitchFamily="2" charset="-79"/>
              </a:rPr>
              <a:t>Ee</a:t>
            </a:r>
            <a:endParaRPr lang="en-US" sz="2800" u="sng" dirty="0" smtClean="0">
              <a:latin typeface="Aharoni" pitchFamily="2" charset="-79"/>
              <a:cs typeface="Aharoni" pitchFamily="2" charset="-79"/>
            </a:endParaRPr>
          </a:p>
          <a:p>
            <a:pPr algn="ctr"/>
            <a:r>
              <a:rPr lang="en-US" sz="2800" dirty="0" smtClean="0">
                <a:latin typeface="Aharoni" pitchFamily="2" charset="-79"/>
                <a:cs typeface="Aharoni" pitchFamily="2" charset="-79"/>
              </a:rPr>
              <a:t>egg</a:t>
            </a:r>
            <a:endParaRPr lang="en-US" sz="2800" dirty="0"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943600" y="838200"/>
            <a:ext cx="21336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u="sng" dirty="0" smtClean="0">
                <a:latin typeface="Aharoni" pitchFamily="2" charset="-79"/>
                <a:cs typeface="Aharoni" pitchFamily="2" charset="-79"/>
              </a:rPr>
              <a:t>Ii</a:t>
            </a:r>
          </a:p>
          <a:p>
            <a:pPr algn="ctr"/>
            <a:r>
              <a:rPr lang="en-US" sz="2800" dirty="0">
                <a:latin typeface="Aharoni" pitchFamily="2" charset="-79"/>
                <a:cs typeface="Aharoni" pitchFamily="2" charset="-79"/>
              </a:rPr>
              <a:t>i</a:t>
            </a:r>
            <a:r>
              <a:rPr lang="en-US" sz="2800" dirty="0" smtClean="0">
                <a:latin typeface="Aharoni" pitchFamily="2" charset="-79"/>
                <a:cs typeface="Aharoni" pitchFamily="2" charset="-79"/>
              </a:rPr>
              <a:t>ce cream</a:t>
            </a:r>
            <a:endParaRPr lang="en-US" sz="2800" dirty="0"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33400" y="5562600"/>
            <a:ext cx="17526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u="sng" dirty="0" err="1" smtClean="0">
                <a:latin typeface="Aharoni" pitchFamily="2" charset="-79"/>
                <a:cs typeface="Aharoni" pitchFamily="2" charset="-79"/>
              </a:rPr>
              <a:t>Oo</a:t>
            </a:r>
            <a:endParaRPr lang="en-US" sz="2800" u="sng" dirty="0" smtClean="0">
              <a:latin typeface="Aharoni" pitchFamily="2" charset="-79"/>
              <a:cs typeface="Aharoni" pitchFamily="2" charset="-79"/>
            </a:endParaRPr>
          </a:p>
          <a:p>
            <a:pPr algn="ctr"/>
            <a:r>
              <a:rPr lang="en-US" sz="2800" dirty="0" smtClean="0">
                <a:latin typeface="Aharoni" pitchFamily="2" charset="-79"/>
                <a:cs typeface="Aharoni" pitchFamily="2" charset="-79"/>
              </a:rPr>
              <a:t>orange</a:t>
            </a:r>
            <a:endParaRPr lang="en-US" sz="2800" dirty="0"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257800" y="5562600"/>
            <a:ext cx="19050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u="sng" dirty="0" err="1" smtClean="0">
                <a:latin typeface="Aharoni" pitchFamily="2" charset="-79"/>
                <a:cs typeface="Aharoni" pitchFamily="2" charset="-79"/>
              </a:rPr>
              <a:t>Uu</a:t>
            </a:r>
            <a:endParaRPr lang="en-US" sz="2800" u="sng" dirty="0" smtClean="0">
              <a:latin typeface="Aharoni" pitchFamily="2" charset="-79"/>
              <a:cs typeface="Aharoni" pitchFamily="2" charset="-79"/>
            </a:endParaRPr>
          </a:p>
          <a:p>
            <a:pPr algn="ctr"/>
            <a:r>
              <a:rPr lang="en-US" sz="2800" dirty="0" smtClean="0">
                <a:latin typeface="Aharoni" pitchFamily="2" charset="-79"/>
                <a:cs typeface="Aharoni" pitchFamily="2" charset="-79"/>
              </a:rPr>
              <a:t>umbrella</a:t>
            </a:r>
            <a:endParaRPr lang="en-US" sz="2800" dirty="0">
              <a:latin typeface="Aharoni" pitchFamily="2" charset="-79"/>
              <a:cs typeface="Aharoni" pitchFamily="2" charset="-79"/>
            </a:endParaRPr>
          </a:p>
        </p:txBody>
      </p:sp>
    </p:spTree>
  </p:cSld>
  <p:clrMapOvr>
    <a:masterClrMapping/>
  </p:clrMapOvr>
  <p:transition spd="med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7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8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0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1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2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3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4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5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66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67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8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10" grpId="0"/>
      <p:bldP spid="12" grpId="0"/>
      <p:bldP spid="13" grpId="0"/>
      <p:bldP spid="1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6400800" cy="762000"/>
          </a:xfrm>
        </p:spPr>
        <p:txBody>
          <a:bodyPr/>
          <a:lstStyle/>
          <a:p>
            <a:r>
              <a:rPr lang="en-US" dirty="0" smtClean="0"/>
              <a:t>ICONIC (grade school)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228600" y="914400"/>
            <a:ext cx="8229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u="sng" dirty="0" smtClean="0">
                <a:latin typeface="Aharoni" pitchFamily="2" charset="-79"/>
                <a:cs typeface="Aharoni" pitchFamily="2" charset="-79"/>
              </a:rPr>
              <a:t>FORMULATING A SENTENCE</a:t>
            </a:r>
            <a:endParaRPr lang="en-US" sz="2800" u="sng" dirty="0"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28600" y="1676400"/>
            <a:ext cx="8686800" cy="2646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>
                <a:latin typeface="Aharoni" pitchFamily="2" charset="-79"/>
                <a:cs typeface="Aharoni" pitchFamily="2" charset="-79"/>
              </a:rPr>
              <a:t>went she to yesterday mall the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sz="4500" dirty="0" smtClean="0"/>
          </a:p>
          <a:p>
            <a:endParaRPr lang="en-US" sz="4500" dirty="0" smtClean="0"/>
          </a:p>
        </p:txBody>
      </p:sp>
      <p:cxnSp>
        <p:nvCxnSpPr>
          <p:cNvPr id="19" name="Straight Connector 18"/>
          <p:cNvCxnSpPr/>
          <p:nvPr/>
        </p:nvCxnSpPr>
        <p:spPr>
          <a:xfrm>
            <a:off x="1447800" y="4114800"/>
            <a:ext cx="7086600" cy="1588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228600" y="3352800"/>
            <a:ext cx="8610600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u="sng" dirty="0" smtClean="0">
                <a:latin typeface="Aharoni" pitchFamily="2" charset="-79"/>
                <a:cs typeface="Aharoni" pitchFamily="2" charset="-79"/>
              </a:rPr>
              <a:t>She</a:t>
            </a:r>
            <a:r>
              <a:rPr lang="en-US" sz="4400" dirty="0" smtClean="0">
                <a:latin typeface="Aharoni" pitchFamily="2" charset="-79"/>
                <a:cs typeface="Aharoni" pitchFamily="2" charset="-79"/>
              </a:rPr>
              <a:t> </a:t>
            </a:r>
            <a:r>
              <a:rPr lang="en-US" sz="4400" u="sng" dirty="0" smtClean="0">
                <a:latin typeface="Aharoni" pitchFamily="2" charset="-79"/>
                <a:cs typeface="Aharoni" pitchFamily="2" charset="-79"/>
              </a:rPr>
              <a:t>went to the mall yesterday</a:t>
            </a:r>
            <a:r>
              <a:rPr lang="en-US" sz="4400" dirty="0" smtClean="0">
                <a:latin typeface="Aharoni" pitchFamily="2" charset="-79"/>
                <a:cs typeface="Aharoni" pitchFamily="2" charset="-79"/>
              </a:rPr>
              <a:t>.</a:t>
            </a:r>
          </a:p>
          <a:p>
            <a:endParaRPr lang="en-US" sz="4400" dirty="0" smtClean="0"/>
          </a:p>
          <a:p>
            <a:endParaRPr lang="en-US" sz="4400" dirty="0"/>
          </a:p>
        </p:txBody>
      </p:sp>
      <p:sp>
        <p:nvSpPr>
          <p:cNvPr id="21" name="TextBox 20"/>
          <p:cNvSpPr txBox="1"/>
          <p:nvPr/>
        </p:nvSpPr>
        <p:spPr>
          <a:xfrm>
            <a:off x="304800" y="4267200"/>
            <a:ext cx="152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cs typeface="Aharoni" pitchFamily="2" charset="-79"/>
              </a:rPr>
              <a:t>Subject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3886200" y="4267200"/>
            <a:ext cx="2667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cs typeface="Aharoni" pitchFamily="2" charset="-79"/>
              </a:rPr>
              <a:t>Predicate</a:t>
            </a:r>
          </a:p>
        </p:txBody>
      </p:sp>
    </p:spTree>
  </p:cSld>
  <p:clrMapOvr>
    <a:masterClrMapping/>
  </p:clrMapOvr>
  <p:transition spd="med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 tmFilter="0,0; .5, 1; 1, 1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 tmFilter="0,0; .5, 1; 1, 1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900" decel="100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900" decel="100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17" grpId="0"/>
      <p:bldP spid="20" grpId="0"/>
      <p:bldP spid="21" grpId="0"/>
      <p:bldP spid="2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marinduque+disaster+-+fish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667000" y="4267200"/>
            <a:ext cx="3810000" cy="2286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7772400" cy="808038"/>
          </a:xfrm>
        </p:spPr>
        <p:txBody>
          <a:bodyPr/>
          <a:lstStyle/>
          <a:p>
            <a:r>
              <a:rPr lang="en-US" dirty="0" smtClean="0"/>
              <a:t>SYMBOLIC (high school)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304800" y="990600"/>
            <a:ext cx="4495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u="sng" dirty="0" smtClean="0">
                <a:latin typeface="Aharoni" pitchFamily="2" charset="-79"/>
                <a:cs typeface="Aharoni" pitchFamily="2" charset="-79"/>
              </a:rPr>
              <a:t>REACTION PAPER</a:t>
            </a:r>
            <a:endParaRPr lang="en-US" sz="2800" u="sng" dirty="0">
              <a:latin typeface="Aharoni" pitchFamily="2" charset="-79"/>
              <a:cs typeface="Aharoni" pitchFamily="2" charset="-79"/>
            </a:endParaRPr>
          </a:p>
        </p:txBody>
      </p:sp>
      <p:pic>
        <p:nvPicPr>
          <p:cNvPr id="4" name="Picture 3" descr="9-21 Nordis-mining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219200" y="2133600"/>
            <a:ext cx="3352800" cy="2514600"/>
          </a:xfrm>
          <a:prstGeom prst="rect">
            <a:avLst/>
          </a:prstGeom>
        </p:spPr>
      </p:pic>
      <p:pic>
        <p:nvPicPr>
          <p:cNvPr id="7" name="Picture 6" descr="water-from-mine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694379" y="1981200"/>
            <a:ext cx="3283574" cy="27432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362200" y="1524000"/>
            <a:ext cx="3886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latin typeface="Aharoni" pitchFamily="2" charset="-79"/>
                <a:cs typeface="Aharoni" pitchFamily="2" charset="-79"/>
              </a:rPr>
              <a:t>EFFECTS OF MINING</a:t>
            </a:r>
            <a:endParaRPr lang="en-US" sz="2400" dirty="0">
              <a:latin typeface="Aharoni" pitchFamily="2" charset="-79"/>
              <a:cs typeface="Aharoni" pitchFamily="2" charset="-79"/>
            </a:endParaRPr>
          </a:p>
        </p:txBody>
      </p:sp>
    </p:spTree>
  </p:cSld>
  <p:clrMapOvr>
    <a:masterClrMapping/>
  </p:clrMapOvr>
  <p:transition spd="med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 tmFilter="0,0; .5, 1; 1, 1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77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1" dur="770" decel="100000"/>
                                        <p:tgtEl>
                                          <p:spTgt spid="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3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33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3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5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770" decel="100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2" dur="770" decel="100000"/>
                                        <p:tgtEl>
                                          <p:spTgt spid="7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4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44" dur="77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4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46" dur="77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4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70" decel="100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3" dur="770" decel="100000"/>
                                        <p:tgtEl>
                                          <p:spTgt spid="6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5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55" dur="77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5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57" dur="77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5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304800"/>
            <a:ext cx="7772400" cy="838200"/>
          </a:xfrm>
        </p:spPr>
        <p:txBody>
          <a:bodyPr/>
          <a:lstStyle/>
          <a:p>
            <a:r>
              <a:rPr lang="en-US" dirty="0" smtClean="0"/>
              <a:t>GROUP MEMBERS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304800" y="1676400"/>
            <a:ext cx="84582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Aharoni" pitchFamily="2" charset="-79"/>
                <a:cs typeface="Aharoni" pitchFamily="2" charset="-79"/>
              </a:rPr>
              <a:t>DENRIEL VINCENT SALADO – reporter and researcher</a:t>
            </a:r>
          </a:p>
          <a:p>
            <a:endParaRPr lang="en-US" sz="2400" dirty="0">
              <a:latin typeface="Aharoni" pitchFamily="2" charset="-79"/>
              <a:cs typeface="Aharoni" pitchFamily="2" charset="-79"/>
            </a:endParaRPr>
          </a:p>
          <a:p>
            <a:r>
              <a:rPr lang="en-US" sz="2400" dirty="0" smtClean="0">
                <a:latin typeface="Aharoni" pitchFamily="2" charset="-79"/>
                <a:cs typeface="Aharoni" pitchFamily="2" charset="-79"/>
              </a:rPr>
              <a:t>GIZELLE JAN RENDAJE 	            researcher, </a:t>
            </a:r>
          </a:p>
          <a:p>
            <a:r>
              <a:rPr lang="en-US" sz="2400" dirty="0" smtClean="0">
                <a:latin typeface="Aharoni" pitchFamily="2" charset="-79"/>
                <a:cs typeface="Aharoni" pitchFamily="2" charset="-79"/>
              </a:rPr>
              <a:t>RINNO CALAPIT			 made the </a:t>
            </a:r>
            <a:r>
              <a:rPr lang="en-US" sz="2400" dirty="0" err="1" smtClean="0">
                <a:latin typeface="Aharoni" pitchFamily="2" charset="-79"/>
                <a:cs typeface="Aharoni" pitchFamily="2" charset="-79"/>
              </a:rPr>
              <a:t>powerpoint</a:t>
            </a:r>
            <a:endParaRPr lang="en-US" sz="2400" dirty="0" smtClean="0">
              <a:latin typeface="Aharoni" pitchFamily="2" charset="-79"/>
              <a:cs typeface="Aharoni" pitchFamily="2" charset="-79"/>
            </a:endParaRPr>
          </a:p>
          <a:p>
            <a:r>
              <a:rPr lang="en-US" sz="2400" dirty="0" smtClean="0">
                <a:latin typeface="Aharoni" pitchFamily="2" charset="-79"/>
                <a:cs typeface="Aharoni" pitchFamily="2" charset="-79"/>
              </a:rPr>
              <a:t>KRISTIAN JOY ADOLFO		 presentation</a:t>
            </a:r>
            <a:endParaRPr lang="en-US" sz="2400" dirty="0"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4" name="Right Brace 3"/>
          <p:cNvSpPr/>
          <p:nvPr/>
        </p:nvSpPr>
        <p:spPr>
          <a:xfrm>
            <a:off x="3886200" y="2438400"/>
            <a:ext cx="685800" cy="990600"/>
          </a:xfrm>
          <a:prstGeom prst="rightBrace">
            <a:avLst/>
          </a:prstGeom>
          <a:ln cmpd="sng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med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 tmFilter="0,0; .5, 1; 1, 1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381000"/>
            <a:ext cx="7772400" cy="808038"/>
          </a:xfrm>
        </p:spPr>
        <p:txBody>
          <a:bodyPr/>
          <a:lstStyle/>
          <a:p>
            <a:r>
              <a:rPr lang="en-US" dirty="0" smtClean="0"/>
              <a:t>REFERENCES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228600" y="1600200"/>
            <a:ext cx="7848600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+mj-lt"/>
                <a:hlinkClick r:id="rId2"/>
              </a:rPr>
              <a:t>http://freeimagesarchive.com/search.htm?search_keywords=orange</a:t>
            </a:r>
            <a:r>
              <a:rPr lang="en-US" sz="2000" dirty="0" smtClean="0">
                <a:latin typeface="+mj-lt"/>
              </a:rPr>
              <a:t/>
            </a:r>
            <a:br>
              <a:rPr lang="en-US" sz="2000" dirty="0" smtClean="0">
                <a:latin typeface="+mj-lt"/>
              </a:rPr>
            </a:br>
            <a:r>
              <a:rPr lang="en-US" sz="2000" dirty="0" smtClean="0">
                <a:latin typeface="+mj-lt"/>
                <a:hlinkClick r:id="rId3"/>
              </a:rPr>
              <a:t>http://www.psdgraphics.com/file/blue-umbrella-icon.jpg</a:t>
            </a:r>
            <a:r>
              <a:rPr lang="en-US" sz="2000" dirty="0" smtClean="0">
                <a:latin typeface="+mj-lt"/>
              </a:rPr>
              <a:t/>
            </a:r>
            <a:br>
              <a:rPr lang="en-US" sz="2000" dirty="0" smtClean="0">
                <a:latin typeface="+mj-lt"/>
              </a:rPr>
            </a:br>
            <a:r>
              <a:rPr lang="en-US" sz="2000" dirty="0" smtClean="0">
                <a:latin typeface="+mj-lt"/>
                <a:hlinkClick r:id="rId4"/>
              </a:rPr>
              <a:t>http://lauralavigne.com/wp-content/uploads/2011/07/ice-cream-cone1.jpg</a:t>
            </a:r>
            <a:r>
              <a:rPr lang="en-US" sz="2000" dirty="0" smtClean="0">
                <a:latin typeface="+mj-lt"/>
              </a:rPr>
              <a:t/>
            </a:r>
            <a:br>
              <a:rPr lang="en-US" sz="2000" dirty="0" smtClean="0">
                <a:latin typeface="+mj-lt"/>
              </a:rPr>
            </a:br>
            <a:r>
              <a:rPr lang="en-US" sz="2000" dirty="0" smtClean="0">
                <a:latin typeface="+mj-lt"/>
                <a:hlinkClick r:id="rId5"/>
              </a:rPr>
              <a:t>http://suvens.com/wp-content/uploads/2012/06/egg-white.jpeg</a:t>
            </a:r>
            <a:r>
              <a:rPr lang="en-US" sz="2000" dirty="0" smtClean="0">
                <a:latin typeface="+mj-lt"/>
              </a:rPr>
              <a:t/>
            </a:r>
            <a:br>
              <a:rPr lang="en-US" sz="2000" dirty="0" smtClean="0">
                <a:latin typeface="+mj-lt"/>
              </a:rPr>
            </a:br>
            <a:r>
              <a:rPr lang="en-US" sz="2000" dirty="0" smtClean="0">
                <a:latin typeface="+mj-lt"/>
                <a:hlinkClick r:id="rId6"/>
              </a:rPr>
              <a:t>http://guysandgoodhealth.files.wordpress.com/2012/04/draw-an-apple-01.jpg</a:t>
            </a:r>
            <a:r>
              <a:rPr lang="en-US" sz="2000" dirty="0" smtClean="0">
                <a:latin typeface="+mj-lt"/>
              </a:rPr>
              <a:t/>
            </a:r>
            <a:br>
              <a:rPr lang="en-US" sz="2000" dirty="0" smtClean="0">
                <a:latin typeface="+mj-lt"/>
              </a:rPr>
            </a:br>
            <a:r>
              <a:rPr lang="en-US" sz="2000" dirty="0" smtClean="0">
                <a:latin typeface="+mj-lt"/>
                <a:hlinkClick r:id="rId7"/>
              </a:rPr>
              <a:t>http://www.clker.com/cliparts/1/7/8/b/1194986119986354320another_apple_01.svg.hi.png</a:t>
            </a:r>
            <a:r>
              <a:rPr lang="en-US" sz="2000" dirty="0" smtClean="0">
                <a:latin typeface="+mj-lt"/>
              </a:rPr>
              <a:t/>
            </a:r>
            <a:br>
              <a:rPr lang="en-US" sz="2000" dirty="0" smtClean="0">
                <a:latin typeface="+mj-lt"/>
              </a:rPr>
            </a:br>
            <a:r>
              <a:rPr lang="en-US" sz="2000" dirty="0" smtClean="0">
                <a:latin typeface="+mj-lt"/>
                <a:hlinkClick r:id="rId8"/>
              </a:rPr>
              <a:t>http://3.bp.blogspot.com/_gsJvZbFz3fE/SI05ajYpc2I/AAAAAAAAAFA/xBJ6vXk9_Zs/s320/marinduque%2Bdisaster%2B-%2Bfish.jpg</a:t>
            </a:r>
            <a:r>
              <a:rPr lang="en-US" sz="2000" dirty="0" smtClean="0">
                <a:latin typeface="+mj-lt"/>
              </a:rPr>
              <a:t/>
            </a:r>
            <a:br>
              <a:rPr lang="en-US" sz="2000" dirty="0" smtClean="0">
                <a:latin typeface="+mj-lt"/>
              </a:rPr>
            </a:br>
            <a:r>
              <a:rPr lang="en-US" sz="2000" dirty="0" smtClean="0">
                <a:latin typeface="+mj-lt"/>
                <a:hlinkClick r:id="rId9"/>
              </a:rPr>
              <a:t> http://images.travelpod.com/tw_slides/ta00/9cd/c60/effects-of-mining-in-the-cordillera-rancagua.jpg</a:t>
            </a:r>
            <a:r>
              <a:rPr lang="en-US" sz="2000" dirty="0" smtClean="0">
                <a:latin typeface="+mj-lt"/>
              </a:rPr>
              <a:t/>
            </a:r>
            <a:br>
              <a:rPr lang="en-US" sz="2000" dirty="0" smtClean="0">
                <a:latin typeface="+mj-lt"/>
              </a:rPr>
            </a:br>
            <a:r>
              <a:rPr lang="en-US" sz="2000" dirty="0" smtClean="0">
                <a:latin typeface="+mj-lt"/>
                <a:hlinkClick r:id="rId10"/>
              </a:rPr>
              <a:t> http://bulatlat.com/main/uploads/2009/06/27/9-21%20Nordis-mining.jpg</a:t>
            </a:r>
            <a:endParaRPr lang="en-US" sz="2000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ty">
  <a:themeElements>
    <a:clrScheme name="Equity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Equity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93</TotalTime>
  <Words>66</Words>
  <Application>Microsoft Office PowerPoint</Application>
  <PresentationFormat>On-screen Show (4:3)</PresentationFormat>
  <Paragraphs>32</Paragraphs>
  <Slides>6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Equity</vt:lpstr>
      <vt:lpstr>LANGUAGE</vt:lpstr>
      <vt:lpstr>ENACTIVE (preschool)</vt:lpstr>
      <vt:lpstr>ICONIC (grade school)</vt:lpstr>
      <vt:lpstr>SYMBOLIC (high school)</vt:lpstr>
      <vt:lpstr>GROUP MEMBERS</vt:lpstr>
      <vt:lpstr>REFERENCES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Asus</dc:creator>
  <cp:lastModifiedBy>Guest</cp:lastModifiedBy>
  <cp:revision>52</cp:revision>
  <dcterms:created xsi:type="dcterms:W3CDTF">2012-07-25T14:27:07Z</dcterms:created>
  <dcterms:modified xsi:type="dcterms:W3CDTF">2012-09-30T20:56:13Z</dcterms:modified>
</cp:coreProperties>
</file>